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3" r:id="rId4"/>
    <p:sldId id="274" r:id="rId5"/>
    <p:sldId id="275" r:id="rId6"/>
    <p:sldId id="263" r:id="rId7"/>
    <p:sldId id="279" r:id="rId8"/>
    <p:sldId id="276" r:id="rId9"/>
    <p:sldId id="277" r:id="rId10"/>
    <p:sldId id="278" r:id="rId11"/>
    <p:sldId id="271" r:id="rId12"/>
    <p:sldId id="266" r:id="rId13"/>
    <p:sldId id="280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690" autoAdjust="0"/>
  </p:normalViewPr>
  <p:slideViewPr>
    <p:cSldViewPr>
      <p:cViewPr varScale="1">
        <p:scale>
          <a:sx n="66" d="100"/>
          <a:sy n="66" d="100"/>
        </p:scale>
        <p:origin x="5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06DE-4AC6-4D7D-B5BA-6B3D334E0F64}" type="datetimeFigureOut">
              <a:rPr lang="en-US" smtClean="0"/>
              <a:pPr/>
              <a:t>12/12/2016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b="1" dirty="0" err="1"/>
              <a:t>Tehnologij</a:t>
            </a:r>
            <a:r>
              <a:rPr lang="sr-Latn-CS" b="1" dirty="0"/>
              <a:t>a</a:t>
            </a:r>
            <a:r>
              <a:rPr lang="en-US" b="1" dirty="0"/>
              <a:t> </a:t>
            </a:r>
            <a:r>
              <a:rPr lang="en-US" b="1" dirty="0" err="1"/>
              <a:t>spajanja</a:t>
            </a:r>
            <a:r>
              <a:rPr lang="en-US" b="1" dirty="0"/>
              <a:t> </a:t>
            </a:r>
            <a:r>
              <a:rPr lang="en-US" b="1" dirty="0" err="1"/>
              <a:t>savremenih</a:t>
            </a:r>
            <a:r>
              <a:rPr lang="en-US" b="1" dirty="0"/>
              <a:t> </a:t>
            </a:r>
            <a:r>
              <a:rPr lang="en-US" b="1" dirty="0" err="1"/>
              <a:t>materijala</a:t>
            </a:r>
            <a:br>
              <a:rPr lang="en-US" b="1" dirty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31242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* </a:t>
            </a:r>
            <a:r>
              <a:rPr lang="en-US" u="sng" dirty="0" err="1"/>
              <a:t>Primena</a:t>
            </a:r>
            <a:r>
              <a:rPr lang="en-US" u="sng" dirty="0"/>
              <a:t> </a:t>
            </a:r>
            <a:r>
              <a:rPr lang="en-US" u="sng" dirty="0" err="1"/>
              <a:t>elektroda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bazi</a:t>
            </a:r>
            <a:r>
              <a:rPr lang="en-US" u="sng" dirty="0"/>
              <a:t> </a:t>
            </a:r>
            <a:r>
              <a:rPr lang="en-US" u="sng" dirty="0" err="1"/>
              <a:t>nikla</a:t>
            </a:r>
            <a:r>
              <a:rPr lang="en-US" dirty="0"/>
              <a:t>:</a:t>
            </a:r>
          </a:p>
          <a:p>
            <a:r>
              <a:rPr lang="sr-Latn-CS" dirty="0"/>
              <a:t>Za smanjenje tvrdoće šava, koriste se elektrode </a:t>
            </a:r>
            <a:r>
              <a:rPr lang="en-US" dirty="0" err="1"/>
              <a:t>sa</a:t>
            </a:r>
            <a:r>
              <a:rPr lang="sr-Latn-CS" dirty="0"/>
              <a:t> 99 % nikla ili </a:t>
            </a:r>
            <a:r>
              <a:rPr lang="en-US" dirty="0"/>
              <a:t>Ni-Fe</a:t>
            </a:r>
            <a:r>
              <a:rPr lang="sr-Latn-CS" dirty="0"/>
              <a:t> (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od </a:t>
            </a:r>
            <a:r>
              <a:rPr lang="en-US" dirty="0" err="1"/>
              <a:t>monela</a:t>
            </a:r>
            <a:r>
              <a:rPr lang="en-US" dirty="0"/>
              <a:t>: </a:t>
            </a:r>
            <a:r>
              <a:rPr lang="sr-Latn-CS" dirty="0"/>
              <a:t>70% Ni</a:t>
            </a:r>
            <a:r>
              <a:rPr lang="en-US" dirty="0"/>
              <a:t>;</a:t>
            </a:r>
            <a:r>
              <a:rPr lang="sr-Latn-CS" dirty="0"/>
              <a:t> 30% </a:t>
            </a:r>
            <a:r>
              <a:rPr lang="sr-Latn-CS" dirty="0" err="1"/>
              <a:t>Cu</a:t>
            </a:r>
            <a:r>
              <a:rPr lang="sr-Latn-CS" dirty="0"/>
              <a:t>).</a:t>
            </a:r>
            <a:endParaRPr lang="en-US" dirty="0"/>
          </a:p>
          <a:p>
            <a:r>
              <a:rPr lang="en-US" dirty="0" err="1"/>
              <a:t>Kratki</a:t>
            </a:r>
            <a:r>
              <a:rPr lang="en-US" dirty="0"/>
              <a:t> </a:t>
            </a:r>
            <a:r>
              <a:rPr lang="en-US" dirty="0" err="1"/>
              <a:t>šavovi</a:t>
            </a:r>
            <a:r>
              <a:rPr lang="en-US" dirty="0"/>
              <a:t>, 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iskivanjem</a:t>
            </a:r>
            <a:r>
              <a:rPr lang="en-US" dirty="0"/>
              <a:t>.</a:t>
            </a:r>
          </a:p>
          <a:p>
            <a:r>
              <a:rPr lang="en-US" dirty="0"/>
              <a:t>Ni </a:t>
            </a:r>
            <a:r>
              <a:rPr lang="en-US" dirty="0" err="1"/>
              <a:t>elektrode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dobro </a:t>
            </a:r>
            <a:r>
              <a:rPr lang="en-US" dirty="0" err="1"/>
              <a:t>vezivanje</a:t>
            </a:r>
            <a:r>
              <a:rPr lang="en-US" dirty="0"/>
              <a:t> a Ni-Fe </a:t>
            </a:r>
            <a:r>
              <a:rPr lang="en-US" dirty="0" err="1"/>
              <a:t>čvrstoću</a:t>
            </a:r>
            <a:r>
              <a:rPr lang="en-US" dirty="0"/>
              <a:t>:</a:t>
            </a:r>
            <a:endParaRPr lang="sr-Latn-C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4773" t="44793" r="31259" b="26041"/>
          <a:stretch/>
        </p:blipFill>
        <p:spPr>
          <a:xfrm>
            <a:off x="1752600" y="3733800"/>
            <a:ext cx="5998029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919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* </a:t>
            </a: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elektroda</a:t>
            </a:r>
            <a:r>
              <a:rPr lang="en-US" dirty="0"/>
              <a:t> od </a:t>
            </a:r>
            <a:r>
              <a:rPr lang="sr-Latn-CS" dirty="0" err="1"/>
              <a:t>austenitnog</a:t>
            </a:r>
            <a:r>
              <a:rPr lang="sr-Latn-CS" dirty="0"/>
              <a:t> nerđajućeg čelika 25/20 (</a:t>
            </a:r>
            <a:r>
              <a:rPr lang="sr-Latn-CS" dirty="0" err="1"/>
              <a:t>Cr</a:t>
            </a:r>
            <a:r>
              <a:rPr lang="sr-Latn-CS" dirty="0"/>
              <a:t>/Ni)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kratkim</a:t>
            </a:r>
            <a:r>
              <a:rPr lang="en-US" dirty="0"/>
              <a:t> </a:t>
            </a:r>
            <a:r>
              <a:rPr lang="en-US" dirty="0" err="1"/>
              <a:t>prolazima</a:t>
            </a:r>
            <a:r>
              <a:rPr lang="sr-Latn-CS" dirty="0"/>
              <a:t>:</a:t>
            </a:r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endParaRPr lang="sr-Latn-CS" dirty="0"/>
          </a:p>
          <a:p>
            <a:r>
              <a:rPr lang="sr-Latn-CS" dirty="0"/>
              <a:t>Moguće je zavarivati u svim položajima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533400" y="2057400"/>
            <a:ext cx="8153400" cy="3276600"/>
            <a:chOff x="762000" y="3048000"/>
            <a:chExt cx="8153400" cy="3276600"/>
          </a:xfrm>
        </p:grpSpPr>
        <p:grpSp>
          <p:nvGrpSpPr>
            <p:cNvPr id="35" name="Group 34"/>
            <p:cNvGrpSpPr/>
            <p:nvPr/>
          </p:nvGrpSpPr>
          <p:grpSpPr>
            <a:xfrm>
              <a:off x="2285206" y="4441019"/>
              <a:ext cx="4496594" cy="1883581"/>
              <a:chOff x="2285206" y="3907619"/>
              <a:chExt cx="4496594" cy="1883581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2285206" y="3980083"/>
                <a:ext cx="4496594" cy="1811117"/>
                <a:chOff x="3352006" y="4191000"/>
                <a:chExt cx="2678003" cy="972917"/>
              </a:xfrm>
            </p:grpSpPr>
            <p:grpSp>
              <p:nvGrpSpPr>
                <p:cNvPr id="17" name="Group 16"/>
                <p:cNvGrpSpPr/>
                <p:nvPr/>
              </p:nvGrpSpPr>
              <p:grpSpPr>
                <a:xfrm>
                  <a:off x="4267200" y="4191000"/>
                  <a:ext cx="391208" cy="972917"/>
                  <a:chOff x="4267200" y="4191000"/>
                  <a:chExt cx="391208" cy="972917"/>
                </a:xfrm>
              </p:grpSpPr>
              <p:sp>
                <p:nvSpPr>
                  <p:cNvPr id="4" name="Oval 3"/>
                  <p:cNvSpPr/>
                  <p:nvPr/>
                </p:nvSpPr>
                <p:spPr>
                  <a:xfrm rot="3600000">
                    <a:off x="4191000" y="4267200"/>
                    <a:ext cx="304800" cy="152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r-Latn-CS"/>
                  </a:p>
                </p:txBody>
              </p:sp>
              <p:sp>
                <p:nvSpPr>
                  <p:cNvPr id="5" name="Oval 4"/>
                  <p:cNvSpPr/>
                  <p:nvPr/>
                </p:nvSpPr>
                <p:spPr>
                  <a:xfrm rot="3600000">
                    <a:off x="4256992" y="4478117"/>
                    <a:ext cx="304800" cy="152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r-Latn-CS"/>
                  </a:p>
                </p:txBody>
              </p:sp>
              <p:sp>
                <p:nvSpPr>
                  <p:cNvPr id="6" name="Oval 5"/>
                  <p:cNvSpPr/>
                  <p:nvPr/>
                </p:nvSpPr>
                <p:spPr>
                  <a:xfrm rot="3600000">
                    <a:off x="4353608" y="4706717"/>
                    <a:ext cx="304800" cy="152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r-Latn-CS"/>
                  </a:p>
                </p:txBody>
              </p:sp>
              <p:sp>
                <p:nvSpPr>
                  <p:cNvPr id="7" name="Oval 6"/>
                  <p:cNvSpPr/>
                  <p:nvPr/>
                </p:nvSpPr>
                <p:spPr>
                  <a:xfrm rot="3600000">
                    <a:off x="4429808" y="4935317"/>
                    <a:ext cx="304800" cy="152400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sr-Latn-CS"/>
                  </a:p>
                </p:txBody>
              </p:sp>
            </p:grpSp>
            <p:cxnSp>
              <p:nvCxnSpPr>
                <p:cNvPr id="9" name="Straight Connector 8"/>
                <p:cNvCxnSpPr/>
                <p:nvPr/>
              </p:nvCxnSpPr>
              <p:spPr>
                <a:xfrm rot="10800000">
                  <a:off x="3352800" y="4191000"/>
                  <a:ext cx="91440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rot="10800000" flipV="1">
                  <a:off x="3352800" y="5105400"/>
                  <a:ext cx="1295400" cy="1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 rot="5400000">
                  <a:off x="2895600" y="4648200"/>
                  <a:ext cx="914400" cy="158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3" name="Group 22"/>
                <p:cNvGrpSpPr/>
                <p:nvPr/>
              </p:nvGrpSpPr>
              <p:grpSpPr>
                <a:xfrm>
                  <a:off x="4724400" y="4191000"/>
                  <a:ext cx="1305609" cy="972917"/>
                  <a:chOff x="5095192" y="4191000"/>
                  <a:chExt cx="1305609" cy="972917"/>
                </a:xfrm>
              </p:grpSpPr>
              <p:cxnSp>
                <p:nvCxnSpPr>
                  <p:cNvPr id="14" name="Straight Connector 13"/>
                  <p:cNvCxnSpPr/>
                  <p:nvPr/>
                </p:nvCxnSpPr>
                <p:spPr>
                  <a:xfrm rot="5400000">
                    <a:off x="5942806" y="4647406"/>
                    <a:ext cx="914400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rot="10800000">
                    <a:off x="5486400" y="4191000"/>
                    <a:ext cx="914400" cy="1588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 rot="10800000" flipV="1">
                    <a:off x="5105401" y="5105400"/>
                    <a:ext cx="1295400" cy="1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Group 17"/>
                  <p:cNvGrpSpPr/>
                  <p:nvPr/>
                </p:nvGrpSpPr>
                <p:grpSpPr>
                  <a:xfrm flipH="1">
                    <a:off x="5095192" y="4191000"/>
                    <a:ext cx="391208" cy="972917"/>
                    <a:chOff x="4267200" y="4191000"/>
                    <a:chExt cx="391208" cy="972917"/>
                  </a:xfrm>
                </p:grpSpPr>
                <p:sp>
                  <p:nvSpPr>
                    <p:cNvPr id="19" name="Oval 18"/>
                    <p:cNvSpPr/>
                    <p:nvPr/>
                  </p:nvSpPr>
                  <p:spPr>
                    <a:xfrm rot="3600000">
                      <a:off x="4191000" y="4267200"/>
                      <a:ext cx="304800" cy="152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r-Latn-CS"/>
                    </a:p>
                  </p:txBody>
                </p:sp>
                <p:sp>
                  <p:nvSpPr>
                    <p:cNvPr id="20" name="Oval 19"/>
                    <p:cNvSpPr/>
                    <p:nvPr/>
                  </p:nvSpPr>
                  <p:spPr>
                    <a:xfrm rot="3600000">
                      <a:off x="4256992" y="4478117"/>
                      <a:ext cx="304800" cy="152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r-Latn-CS"/>
                    </a:p>
                  </p:txBody>
                </p:sp>
                <p:sp>
                  <p:nvSpPr>
                    <p:cNvPr id="21" name="Oval 20"/>
                    <p:cNvSpPr/>
                    <p:nvPr/>
                  </p:nvSpPr>
                  <p:spPr>
                    <a:xfrm rot="3600000">
                      <a:off x="4353608" y="4706717"/>
                      <a:ext cx="304800" cy="152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r-Latn-CS"/>
                    </a:p>
                  </p:txBody>
                </p:sp>
                <p:sp>
                  <p:nvSpPr>
                    <p:cNvPr id="22" name="Oval 21"/>
                    <p:cNvSpPr/>
                    <p:nvPr/>
                  </p:nvSpPr>
                  <p:spPr>
                    <a:xfrm rot="3600000">
                      <a:off x="4429808" y="4935317"/>
                      <a:ext cx="304800" cy="152400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sr-Latn-CS"/>
                    </a:p>
                  </p:txBody>
                </p:sp>
              </p:grpSp>
            </p:grpSp>
          </p:grpSp>
          <p:sp>
            <p:nvSpPr>
              <p:cNvPr id="25" name="Oval 24"/>
              <p:cNvSpPr/>
              <p:nvPr/>
            </p:nvSpPr>
            <p:spPr>
              <a:xfrm rot="3600000">
                <a:off x="3775636" y="4060019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26" name="Oval 25"/>
              <p:cNvSpPr/>
              <p:nvPr/>
            </p:nvSpPr>
            <p:spPr>
              <a:xfrm rot="3600000">
                <a:off x="3928036" y="4441019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27" name="Oval 26"/>
              <p:cNvSpPr/>
              <p:nvPr/>
            </p:nvSpPr>
            <p:spPr>
              <a:xfrm rot="3600000">
                <a:off x="4080437" y="4855381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28" name="Oval 27"/>
              <p:cNvSpPr/>
              <p:nvPr/>
            </p:nvSpPr>
            <p:spPr>
              <a:xfrm rot="3600000">
                <a:off x="4232837" y="5236381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31" name="Oval 30"/>
              <p:cNvSpPr/>
              <p:nvPr/>
            </p:nvSpPr>
            <p:spPr>
              <a:xfrm rot="18000000" flipH="1">
                <a:off x="4716927" y="4093381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32" name="Oval 31"/>
              <p:cNvSpPr/>
              <p:nvPr/>
            </p:nvSpPr>
            <p:spPr>
              <a:xfrm rot="18000000" flipH="1">
                <a:off x="4564527" y="4550581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  <p:sp>
            <p:nvSpPr>
              <p:cNvPr id="33" name="Oval 32"/>
              <p:cNvSpPr/>
              <p:nvPr/>
            </p:nvSpPr>
            <p:spPr>
              <a:xfrm rot="18000000" flipH="1">
                <a:off x="4412126" y="5007781"/>
                <a:ext cx="533400" cy="22860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r-Latn-CS"/>
              </a:p>
            </p:txBody>
          </p:sp>
        </p:grpSp>
        <p:cxnSp>
          <p:nvCxnSpPr>
            <p:cNvPr id="37" name="Straight Connector 36"/>
            <p:cNvCxnSpPr>
              <a:stCxn id="4" idx="4"/>
            </p:cNvCxnSpPr>
            <p:nvPr/>
          </p:nvCxnSpPr>
          <p:spPr>
            <a:xfrm rot="10800000">
              <a:off x="3276600" y="4038601"/>
              <a:ext cx="562436" cy="8225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 flipH="1" flipV="1">
              <a:off x="3718041" y="4007195"/>
              <a:ext cx="898754" cy="3519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 flipH="1" flipV="1">
              <a:off x="4472218" y="4167418"/>
              <a:ext cx="685800" cy="5805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762000" y="3505200"/>
              <a:ext cx="2590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2000" b="1" dirty="0"/>
                <a:t>Prvi prolaz sa elektrodom </a:t>
              </a:r>
              <a:r>
                <a:rPr lang="en-US" sz="2000" b="1" dirty="0"/>
                <a:t>Ø</a:t>
              </a:r>
              <a:r>
                <a:rPr lang="sr-Latn-CS" sz="2000" b="1" dirty="0"/>
                <a:t>2</a:t>
              </a:r>
              <a:r>
                <a:rPr lang="en-US" sz="2000" b="1" dirty="0"/>
                <a:t>,</a:t>
              </a:r>
              <a:r>
                <a:rPr lang="sr-Latn-CS" sz="2000" b="1" dirty="0"/>
                <a:t>5 mm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124200" y="3048000"/>
              <a:ext cx="5791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err="1"/>
                <a:t>Drugi</a:t>
              </a:r>
              <a:r>
                <a:rPr lang="en-US" sz="2000" b="1" dirty="0"/>
                <a:t> </a:t>
              </a:r>
              <a:r>
                <a:rPr lang="en-US" sz="2000" b="1" dirty="0" err="1"/>
                <a:t>prolaz</a:t>
              </a:r>
              <a:r>
                <a:rPr lang="en-US" sz="2000" b="1" dirty="0"/>
                <a:t> </a:t>
              </a:r>
              <a:r>
                <a:rPr lang="en-US" sz="2000" b="1" dirty="0" err="1"/>
                <a:t>debljom</a:t>
              </a:r>
              <a:r>
                <a:rPr lang="en-US" sz="2000" b="1" dirty="0"/>
                <a:t> </a:t>
              </a:r>
              <a:r>
                <a:rPr lang="en-US" sz="2000" b="1" dirty="0" err="1"/>
                <a:t>elektrodom</a:t>
              </a:r>
              <a:r>
                <a:rPr lang="sr-Latn-CS" sz="2000" b="1" dirty="0"/>
                <a:t> (</a:t>
              </a:r>
              <a:r>
                <a:rPr lang="en-US" sz="2000" b="1" dirty="0"/>
                <a:t>Ø </a:t>
              </a:r>
              <a:r>
                <a:rPr lang="sr-Latn-CS" sz="2000" b="1" dirty="0"/>
                <a:t>3,25 mm) za otpuštanje zakaljenog ZUT-a od pretkodnog prolaza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05400" y="3886200"/>
              <a:ext cx="3733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r-Latn-CS" sz="2000" b="1" dirty="0"/>
                <a:t>Dalja p</a:t>
              </a:r>
              <a:r>
                <a:rPr lang="en-US" sz="2000" b="1" dirty="0" err="1"/>
                <a:t>opuna</a:t>
              </a:r>
              <a:r>
                <a:rPr lang="sr-Latn-CS" sz="2000" b="1" dirty="0"/>
                <a:t> bez posebnih problema i zahteva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717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 lnSpcReduction="20000"/>
          </a:bodyPr>
          <a:lstStyle/>
          <a:p>
            <a:r>
              <a:rPr lang="sr-Latn-CS" dirty="0"/>
              <a:t>Koristi se redukcioni plamen zbog zadržavanja sadržaja ugljenika u šavu (sprečavanje razugljeničenja)</a:t>
            </a:r>
          </a:p>
          <a:p>
            <a:r>
              <a:rPr lang="sr-Latn-CS" dirty="0"/>
              <a:t>Dodatni materijal je šipka od sivog liva sledećih poprečnih preseka:                            , Ø 4 – 12 mm, sa povećanim sadržajem Si (3 – 3,5%)</a:t>
            </a:r>
          </a:p>
          <a:p>
            <a:r>
              <a:rPr lang="sr-Latn-CS" dirty="0"/>
              <a:t>Upotreba bazičnog topitelja </a:t>
            </a:r>
            <a:r>
              <a:rPr lang="en-US" dirty="0"/>
              <a:t>z</a:t>
            </a:r>
            <a:r>
              <a:rPr lang="sr-Latn-CS" dirty="0"/>
              <a:t>a formiranje troske.</a:t>
            </a:r>
            <a:endParaRPr lang="en-US" dirty="0"/>
          </a:p>
          <a:p>
            <a:r>
              <a:rPr lang="sr-Latn-CS" dirty="0"/>
              <a:t>Vrši se </a:t>
            </a:r>
            <a:r>
              <a:rPr lang="sr-Latn-CS" dirty="0" err="1"/>
              <a:t>predgrevanje</a:t>
            </a:r>
            <a:r>
              <a:rPr lang="sr-Latn-CS" dirty="0"/>
              <a:t> osnovnog materijala na 600-700</a:t>
            </a:r>
            <a:r>
              <a:rPr lang="sr-Latn-CS" baseline="30000" dirty="0"/>
              <a:t>o</a:t>
            </a:r>
            <a:r>
              <a:rPr lang="sr-Latn-CS" dirty="0"/>
              <a:t>C, takođe upotrebom gorionika (jedna od prednosti gasnog zavarivanja).</a:t>
            </a:r>
          </a:p>
          <a:p>
            <a:r>
              <a:rPr lang="sr-Latn-CS" dirty="0"/>
              <a:t>Nakon zavarivanja, sporo hlađenje u pesku, pepelu ili u peći.</a:t>
            </a:r>
          </a:p>
          <a:p>
            <a:endParaRPr lang="sr-Latn-CS" dirty="0"/>
          </a:p>
          <a:p>
            <a:endParaRPr lang="sr-Latn-CS" dirty="0"/>
          </a:p>
          <a:p>
            <a:pPr>
              <a:buNone/>
            </a:pPr>
            <a:endParaRPr lang="sr-Latn-CS" dirty="0"/>
          </a:p>
          <a:p>
            <a:endParaRPr lang="sr-Latn-CS" dirty="0"/>
          </a:p>
        </p:txBody>
      </p:sp>
      <p:sp>
        <p:nvSpPr>
          <p:cNvPr id="4" name="Oval 3"/>
          <p:cNvSpPr/>
          <p:nvPr/>
        </p:nvSpPr>
        <p:spPr>
          <a:xfrm>
            <a:off x="4114800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5" name="Isosceles Triangle 4"/>
          <p:cNvSpPr/>
          <p:nvPr/>
        </p:nvSpPr>
        <p:spPr>
          <a:xfrm>
            <a:off x="5629656" y="2819400"/>
            <a:ext cx="353568" cy="304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6" name="Rectangle 5"/>
          <p:cNvSpPr/>
          <p:nvPr/>
        </p:nvSpPr>
        <p:spPr>
          <a:xfrm>
            <a:off x="4876800" y="2819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7" name="TextBox 6"/>
          <p:cNvSpPr txBox="1"/>
          <p:nvPr/>
        </p:nvSpPr>
        <p:spPr>
          <a:xfrm>
            <a:off x="2667000" y="2286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/>
              <a:t>Gasno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22468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err="1"/>
              <a:t>Dodatno</a:t>
            </a:r>
            <a:r>
              <a:rPr lang="en-US" b="1" i="1" u="sng" dirty="0"/>
              <a:t> </a:t>
            </a:r>
            <a:r>
              <a:rPr lang="en-US" b="1" i="1" u="sng" dirty="0" err="1"/>
              <a:t>sačmarenje</a:t>
            </a:r>
            <a:r>
              <a:rPr lang="en-US" b="1" i="1" u="sng" dirty="0"/>
              <a:t>/</a:t>
            </a:r>
            <a:r>
              <a:rPr lang="en-US" b="1" i="1" u="sng" dirty="0" err="1"/>
              <a:t>peskarenje</a:t>
            </a:r>
            <a:r>
              <a:rPr lang="en-US" b="1" i="1" dirty="0"/>
              <a:t>:</a:t>
            </a:r>
          </a:p>
          <a:p>
            <a:pPr marL="0" indent="0">
              <a:buNone/>
            </a:pPr>
            <a:r>
              <a:rPr lang="en-US" dirty="0"/>
              <a:t>-  </a:t>
            </a:r>
            <a:r>
              <a:rPr lang="en-US" sz="2800" dirty="0" err="1"/>
              <a:t>Zatezni</a:t>
            </a:r>
            <a:r>
              <a:rPr lang="en-US" sz="2800" dirty="0"/>
              <a:t> </a:t>
            </a:r>
            <a:r>
              <a:rPr lang="en-US" sz="2800" dirty="0" err="1"/>
              <a:t>naponi</a:t>
            </a:r>
            <a:r>
              <a:rPr lang="en-US" sz="2800" dirty="0"/>
              <a:t> u </a:t>
            </a:r>
            <a:r>
              <a:rPr lang="en-US" sz="2800" dirty="0" err="1"/>
              <a:t>šavu</a:t>
            </a:r>
            <a:r>
              <a:rPr lang="en-US" sz="2800" dirty="0"/>
              <a:t> se </a:t>
            </a:r>
            <a:r>
              <a:rPr lang="en-US" sz="2800" dirty="0" err="1"/>
              <a:t>značajno</a:t>
            </a:r>
            <a:r>
              <a:rPr lang="en-US" sz="2800" dirty="0"/>
              <a:t> </a:t>
            </a:r>
            <a:r>
              <a:rPr lang="en-US" sz="2800" dirty="0" err="1"/>
              <a:t>smanjuju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Sprovodi</a:t>
            </a:r>
            <a:r>
              <a:rPr lang="en-US" sz="2800" dirty="0"/>
              <a:t> se </a:t>
            </a:r>
            <a:r>
              <a:rPr lang="en-US" sz="2800" dirty="0" err="1"/>
              <a:t>posle</a:t>
            </a:r>
            <a:r>
              <a:rPr lang="en-US" sz="2800" dirty="0"/>
              <a:t> </a:t>
            </a:r>
            <a:r>
              <a:rPr lang="en-US" sz="2800" dirty="0" err="1"/>
              <a:t>svakog</a:t>
            </a:r>
            <a:r>
              <a:rPr lang="en-US" sz="2800" dirty="0"/>
              <a:t> </a:t>
            </a:r>
            <a:r>
              <a:rPr lang="en-US" sz="2800" dirty="0" err="1"/>
              <a:t>zavara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Smanjuju</a:t>
            </a:r>
            <a:r>
              <a:rPr lang="en-US" sz="2800" dirty="0"/>
              <a:t> se </a:t>
            </a:r>
            <a:r>
              <a:rPr lang="en-US" sz="2800" dirty="0" err="1"/>
              <a:t>mogućnosti</a:t>
            </a:r>
            <a:r>
              <a:rPr lang="en-US" sz="2800" dirty="0"/>
              <a:t> </a:t>
            </a:r>
            <a:r>
              <a:rPr lang="en-US" sz="2800" dirty="0" err="1"/>
              <a:t>pojava</a:t>
            </a:r>
            <a:r>
              <a:rPr lang="en-US" sz="2800" dirty="0"/>
              <a:t> </a:t>
            </a:r>
            <a:r>
              <a:rPr lang="en-US" sz="2800" dirty="0" err="1"/>
              <a:t>prslina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deformacija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1617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Zavarljivost</a:t>
            </a:r>
            <a:r>
              <a:rPr lang="en-US" b="1" dirty="0"/>
              <a:t> </a:t>
            </a:r>
            <a:r>
              <a:rPr lang="en-US" b="1" dirty="0" err="1"/>
              <a:t>livenih</a:t>
            </a:r>
            <a:r>
              <a:rPr lang="en-US" b="1" dirty="0"/>
              <a:t> </a:t>
            </a:r>
            <a:r>
              <a:rPr lang="en-US" b="1" dirty="0" err="1"/>
              <a:t>gvožđa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100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Livena</a:t>
            </a:r>
            <a:r>
              <a:rPr lang="en-US" sz="3200" dirty="0"/>
              <a:t> </a:t>
            </a:r>
            <a:r>
              <a:rPr lang="en-US" sz="3200" dirty="0" err="1"/>
              <a:t>gvožđa</a:t>
            </a:r>
            <a:r>
              <a:rPr lang="en-US" sz="3200" dirty="0"/>
              <a:t> </a:t>
            </a:r>
            <a:r>
              <a:rPr lang="en-US" sz="3200" dirty="0" err="1"/>
              <a:t>su</a:t>
            </a:r>
            <a:r>
              <a:rPr lang="en-US" sz="3200" dirty="0"/>
              <a:t> </a:t>
            </a:r>
            <a:r>
              <a:rPr lang="en-US" sz="3200" dirty="0" err="1"/>
              <a:t>legure</a:t>
            </a:r>
            <a:r>
              <a:rPr lang="en-US" sz="3200" dirty="0"/>
              <a:t> </a:t>
            </a:r>
            <a:r>
              <a:rPr lang="en-US" sz="3200" dirty="0" err="1"/>
              <a:t>železa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2,11-6,67% </a:t>
            </a:r>
            <a:r>
              <a:rPr lang="en-US" sz="3200" dirty="0" err="1"/>
              <a:t>ugljenika</a:t>
            </a:r>
            <a:r>
              <a:rPr lang="en-US" sz="3200" dirty="0"/>
              <a:t> (</a:t>
            </a:r>
            <a:r>
              <a:rPr lang="en-US" sz="3200" dirty="0" err="1"/>
              <a:t>najčešće</a:t>
            </a:r>
            <a:r>
              <a:rPr lang="en-US" sz="3200" dirty="0"/>
              <a:t> 3 - 4 %)</a:t>
            </a:r>
          </a:p>
          <a:p>
            <a:r>
              <a:rPr lang="en-US" dirty="0"/>
              <a:t>“</a:t>
            </a:r>
            <a:r>
              <a:rPr lang="en-US" dirty="0" err="1"/>
              <a:t>Višak</a:t>
            </a:r>
            <a:r>
              <a:rPr lang="en-US" dirty="0"/>
              <a:t>” </a:t>
            </a:r>
            <a:r>
              <a:rPr lang="en-US" dirty="0" err="1"/>
              <a:t>ugljenika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u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grafita</a:t>
            </a:r>
            <a:r>
              <a:rPr lang="en-US" dirty="0"/>
              <a:t> (</a:t>
            </a:r>
            <a:r>
              <a:rPr lang="en-US" dirty="0" err="1"/>
              <a:t>siva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cementita</a:t>
            </a:r>
            <a:r>
              <a:rPr lang="en-US" dirty="0"/>
              <a:t> (</a:t>
            </a:r>
            <a:r>
              <a:rPr lang="en-US" dirty="0" err="1"/>
              <a:t>bela</a:t>
            </a:r>
            <a:r>
              <a:rPr lang="en-US" dirty="0"/>
              <a:t> </a:t>
            </a:r>
            <a:r>
              <a:rPr lang="en-US" dirty="0" err="1"/>
              <a:t>livena</a:t>
            </a:r>
            <a:r>
              <a:rPr lang="en-US" dirty="0"/>
              <a:t> </a:t>
            </a:r>
            <a:r>
              <a:rPr lang="en-US" dirty="0" err="1"/>
              <a:t>gvožđa</a:t>
            </a:r>
            <a:r>
              <a:rPr lang="en-US" dirty="0"/>
              <a:t>)</a:t>
            </a:r>
            <a:endParaRPr lang="en-US" sz="3200" dirty="0"/>
          </a:p>
          <a:p>
            <a:r>
              <a:rPr lang="en-US" u="sng" dirty="0" err="1"/>
              <a:t>Prednosti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čelike</a:t>
            </a:r>
            <a:r>
              <a:rPr lang="en-US" dirty="0"/>
              <a:t>: </a:t>
            </a:r>
            <a:r>
              <a:rPr lang="en-US" dirty="0" err="1"/>
              <a:t>bolja</a:t>
            </a:r>
            <a:r>
              <a:rPr lang="en-US" dirty="0"/>
              <a:t> </a:t>
            </a:r>
            <a:r>
              <a:rPr lang="en-US" dirty="0" err="1"/>
              <a:t>livljivost</a:t>
            </a:r>
            <a:r>
              <a:rPr lang="en-US" dirty="0"/>
              <a:t>,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 (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toplj</a:t>
            </a:r>
            <a:r>
              <a:rPr lang="en-US" baseline="-25000" dirty="0"/>
              <a:t>.</a:t>
            </a:r>
            <a:r>
              <a:rPr lang="en-US" dirty="0"/>
              <a:t>), dobra </a:t>
            </a:r>
            <a:r>
              <a:rPr lang="en-US" dirty="0" err="1"/>
              <a:t>obradivost</a:t>
            </a:r>
            <a:r>
              <a:rPr lang="en-US" dirty="0"/>
              <a:t> </a:t>
            </a:r>
            <a:r>
              <a:rPr lang="en-US" dirty="0" err="1"/>
              <a:t>rezanjem</a:t>
            </a:r>
            <a:r>
              <a:rPr lang="en-US" dirty="0"/>
              <a:t>.</a:t>
            </a:r>
          </a:p>
          <a:p>
            <a:r>
              <a:rPr lang="en-US" sz="3200" u="sng" dirty="0" err="1"/>
              <a:t>Nedostaci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čelike</a:t>
            </a:r>
            <a:r>
              <a:rPr lang="en-US" dirty="0"/>
              <a:t>: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plastičnost</a:t>
            </a:r>
            <a:r>
              <a:rPr lang="en-US" dirty="0"/>
              <a:t>, </a:t>
            </a:r>
            <a:r>
              <a:rPr lang="en-US" dirty="0" err="1"/>
              <a:t>duktilnost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otpornost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udarce</a:t>
            </a:r>
            <a:r>
              <a:rPr lang="en-US" dirty="0"/>
              <a:t>.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err="1"/>
              <a:t>Zavarljivost</a:t>
            </a:r>
            <a:r>
              <a:rPr lang="en-US" b="1" i="1" dirty="0"/>
              <a:t> </a:t>
            </a:r>
            <a:r>
              <a:rPr lang="en-US" b="1" i="1" dirty="0" err="1"/>
              <a:t>livenih</a:t>
            </a:r>
            <a:r>
              <a:rPr lang="en-US" b="1" i="1" dirty="0"/>
              <a:t> </a:t>
            </a:r>
            <a:r>
              <a:rPr lang="en-US" b="1" i="1" dirty="0" err="1"/>
              <a:t>gvožđa</a:t>
            </a:r>
            <a:endParaRPr lang="sr-Latn-CS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6294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livenih</a:t>
            </a:r>
            <a:r>
              <a:rPr lang="en-US" dirty="0"/>
              <a:t> </a:t>
            </a:r>
            <a:r>
              <a:rPr lang="en-US" dirty="0" err="1"/>
              <a:t>gvožđa</a:t>
            </a:r>
            <a:r>
              <a:rPr lang="en-US" dirty="0"/>
              <a:t>:</a:t>
            </a:r>
          </a:p>
          <a:p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Sivi</a:t>
            </a:r>
            <a:r>
              <a:rPr lang="en-US" sz="2400" dirty="0"/>
              <a:t> liv – C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lamela</a:t>
            </a: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 Temper liv – C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pahuljica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 </a:t>
            </a:r>
            <a:r>
              <a:rPr lang="en-US" sz="2400" dirty="0" err="1"/>
              <a:t>Vermikularni</a:t>
            </a:r>
            <a:r>
              <a:rPr lang="en-US" sz="2400" dirty="0"/>
              <a:t>/</a:t>
            </a:r>
            <a:r>
              <a:rPr lang="en-US" sz="2400" dirty="0" err="1"/>
              <a:t>kompaktni</a:t>
            </a:r>
            <a:r>
              <a:rPr lang="en-US" sz="2400" dirty="0"/>
              <a:t> liv – C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crvića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4. </a:t>
            </a:r>
            <a:r>
              <a:rPr lang="en-US" sz="2400" dirty="0" err="1"/>
              <a:t>Nodularni</a:t>
            </a:r>
            <a:r>
              <a:rPr lang="en-US" sz="2400" dirty="0"/>
              <a:t> liv – C u </a:t>
            </a:r>
            <a:r>
              <a:rPr lang="en-US" sz="2400" dirty="0" err="1"/>
              <a:t>obliku</a:t>
            </a:r>
            <a:r>
              <a:rPr lang="en-US" sz="2400" dirty="0"/>
              <a:t> </a:t>
            </a:r>
            <a:r>
              <a:rPr lang="en-US" sz="2400" dirty="0" err="1"/>
              <a:t>loptica</a:t>
            </a:r>
            <a:r>
              <a:rPr lang="en-US" sz="2400" dirty="0"/>
              <a:t> (</a:t>
            </a:r>
            <a:r>
              <a:rPr lang="en-US" sz="2400" dirty="0" err="1"/>
              <a:t>kuglica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5. ADI </a:t>
            </a:r>
            <a:r>
              <a:rPr lang="en-US" sz="2400" dirty="0" err="1"/>
              <a:t>materijal</a:t>
            </a:r>
            <a:r>
              <a:rPr lang="en-US" sz="2400" dirty="0"/>
              <a:t> – </a:t>
            </a:r>
            <a:r>
              <a:rPr lang="en-US" sz="2400" dirty="0" err="1"/>
              <a:t>austemperovani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(</a:t>
            </a:r>
            <a:r>
              <a:rPr lang="en-US" sz="2400" dirty="0" err="1"/>
              <a:t>izotermalno</a:t>
            </a:r>
            <a:r>
              <a:rPr lang="en-US" sz="2400" dirty="0"/>
              <a:t> </a:t>
            </a:r>
            <a:r>
              <a:rPr lang="en-US" sz="2400" dirty="0" err="1"/>
              <a:t>poboljšani</a:t>
            </a:r>
            <a:r>
              <a:rPr lang="en-US" sz="2400" dirty="0"/>
              <a:t> </a:t>
            </a:r>
            <a:r>
              <a:rPr lang="en-US" sz="2400" dirty="0" err="1"/>
              <a:t>nodularni</a:t>
            </a:r>
            <a:r>
              <a:rPr lang="en-US" sz="2400" dirty="0"/>
              <a:t> liv)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(6. </a:t>
            </a:r>
            <a:r>
              <a:rPr lang="en-US" sz="2400" i="1" dirty="0" err="1"/>
              <a:t>Legirano</a:t>
            </a:r>
            <a:r>
              <a:rPr lang="en-US" sz="2400" i="1" dirty="0"/>
              <a:t> </a:t>
            </a:r>
            <a:r>
              <a:rPr lang="en-US" sz="2400" i="1" dirty="0" err="1"/>
              <a:t>liveno</a:t>
            </a:r>
            <a:r>
              <a:rPr lang="en-US" sz="2400" i="1" dirty="0"/>
              <a:t> </a:t>
            </a:r>
            <a:r>
              <a:rPr lang="en-US" sz="2400" i="1" dirty="0" err="1"/>
              <a:t>gvožđe</a:t>
            </a:r>
            <a:r>
              <a:rPr lang="en-US" sz="2400" i="1" dirty="0"/>
              <a:t> – </a:t>
            </a:r>
            <a:r>
              <a:rPr lang="en-US" sz="2400" i="1" dirty="0" err="1"/>
              <a:t>legiranje</a:t>
            </a:r>
            <a:r>
              <a:rPr lang="en-US" sz="2400" i="1" dirty="0"/>
              <a:t> </a:t>
            </a:r>
            <a:r>
              <a:rPr lang="en-US" sz="2400" i="1" dirty="0" err="1"/>
              <a:t>radi</a:t>
            </a:r>
            <a:r>
              <a:rPr lang="en-US" sz="2400" i="1" dirty="0"/>
              <a:t> </a:t>
            </a:r>
            <a:r>
              <a:rPr lang="en-US" sz="2400" i="1" dirty="0" err="1"/>
              <a:t>povećanja</a:t>
            </a:r>
            <a:r>
              <a:rPr lang="en-US" sz="2400" i="1" dirty="0"/>
              <a:t> </a:t>
            </a:r>
          </a:p>
          <a:p>
            <a:pPr marL="0" indent="0">
              <a:buNone/>
            </a:pPr>
            <a:r>
              <a:rPr lang="en-US" sz="2400" i="1" dirty="0" err="1"/>
              <a:t>otpornosti</a:t>
            </a:r>
            <a:r>
              <a:rPr lang="en-US" sz="2400" i="1" dirty="0"/>
              <a:t> </a:t>
            </a:r>
            <a:r>
              <a:rPr lang="en-US" sz="2400" i="1" dirty="0" err="1"/>
              <a:t>na</a:t>
            </a:r>
            <a:r>
              <a:rPr lang="en-US" sz="2400" i="1" dirty="0"/>
              <a:t> </a:t>
            </a:r>
            <a:r>
              <a:rPr lang="en-US" sz="2400" i="1" dirty="0" err="1"/>
              <a:t>habanje</a:t>
            </a:r>
            <a:r>
              <a:rPr lang="en-US" sz="2400" i="1" dirty="0"/>
              <a:t> </a:t>
            </a:r>
            <a:r>
              <a:rPr lang="en-US" sz="2400" i="1" dirty="0" err="1"/>
              <a:t>ili</a:t>
            </a:r>
            <a:r>
              <a:rPr lang="en-US" sz="2400" i="1" dirty="0"/>
              <a:t> </a:t>
            </a:r>
            <a:r>
              <a:rPr lang="en-US" sz="2400" i="1" dirty="0" err="1"/>
              <a:t>koroziju</a:t>
            </a:r>
            <a:r>
              <a:rPr lang="en-US" sz="2400" i="1" dirty="0"/>
              <a:t>)</a:t>
            </a:r>
          </a:p>
          <a:p>
            <a:pPr marL="0" indent="0">
              <a:buNone/>
            </a:pPr>
            <a:r>
              <a:rPr lang="en-US" sz="2400" i="1" dirty="0"/>
              <a:t>(7. </a:t>
            </a:r>
            <a:r>
              <a:rPr lang="en-US" sz="2400" i="1" dirty="0" err="1"/>
              <a:t>Beli</a:t>
            </a:r>
            <a:r>
              <a:rPr lang="en-US" sz="2400" i="1" dirty="0"/>
              <a:t> liv – </a:t>
            </a:r>
            <a:r>
              <a:rPr lang="en-US" sz="2400" i="1" dirty="0" err="1"/>
              <a:t>ugljenik</a:t>
            </a:r>
            <a:r>
              <a:rPr lang="en-US" sz="2400" i="1" dirty="0"/>
              <a:t> u </a:t>
            </a:r>
            <a:r>
              <a:rPr lang="en-US" sz="2400" i="1" dirty="0" err="1"/>
              <a:t>obliku</a:t>
            </a:r>
            <a:r>
              <a:rPr lang="en-US" sz="2400" i="1" dirty="0"/>
              <a:t> </a:t>
            </a:r>
            <a:r>
              <a:rPr lang="en-US" sz="2400" i="1" dirty="0" err="1"/>
              <a:t>cementita</a:t>
            </a:r>
            <a:r>
              <a:rPr lang="en-US" sz="2400" i="1" dirty="0"/>
              <a:t> (</a:t>
            </a:r>
            <a:r>
              <a:rPr lang="en-US" sz="2400" i="1" dirty="0" err="1"/>
              <a:t>karbid</a:t>
            </a:r>
            <a:r>
              <a:rPr lang="en-US" sz="2400" i="1" dirty="0"/>
              <a:t> Fe</a:t>
            </a:r>
            <a:r>
              <a:rPr lang="en-US" sz="2400" i="1" baseline="-25000" dirty="0"/>
              <a:t>3</a:t>
            </a:r>
            <a:r>
              <a:rPr lang="en-US" sz="2400" i="1" dirty="0"/>
              <a:t>C))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 descr="http://www.thetruthaboutcars.com/wp-content/uploads/avatars/grey_iron_microstru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160215"/>
            <a:ext cx="1398394" cy="1398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c1.staticflickr.com/3/2582/3840190860_2df5341642_z.jpg?zz=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920" y="1031016"/>
            <a:ext cx="1919479" cy="128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astironcastings.com/images/ductile-cast-iron-microstructur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1399988"/>
            <a:ext cx="1679575" cy="167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static4.olympus-ims.com/data/Image/appnotes/cast_iron_graphite.jpg?rev=23A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193" y="3128771"/>
            <a:ext cx="1668207" cy="1176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metallographic.com/Images/Nod-CI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3124200"/>
            <a:ext cx="1679575" cy="116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www.aditreatments.com/wp-content/uploads/2011/10/p10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1" y="4330258"/>
            <a:ext cx="1524000" cy="1218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://www.lehigh.edu/%7Einarcmet/Inages/Picture17%20copy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419224"/>
            <a:ext cx="2133600" cy="143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Arrow 1"/>
          <p:cNvSpPr/>
          <p:nvPr/>
        </p:nvSpPr>
        <p:spPr>
          <a:xfrm rot="20837849">
            <a:off x="2579597" y="896508"/>
            <a:ext cx="1371600" cy="269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557520" y="2015236"/>
            <a:ext cx="841374" cy="303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394451" y="2819400"/>
            <a:ext cx="996948" cy="3093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2209800" y="3372291"/>
            <a:ext cx="3440368" cy="1974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1981200" y="5115373"/>
            <a:ext cx="2973387" cy="2680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6709314" y="6374643"/>
            <a:ext cx="351886" cy="3119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61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u="sng" dirty="0" err="1"/>
              <a:t>Uticaj</a:t>
            </a:r>
            <a:r>
              <a:rPr lang="en-US" u="sng" dirty="0"/>
              <a:t> </a:t>
            </a:r>
            <a:r>
              <a:rPr lang="en-US" u="sng" dirty="0" err="1"/>
              <a:t>hem.sastava</a:t>
            </a:r>
            <a:r>
              <a:rPr lang="en-US" u="sng" dirty="0"/>
              <a:t> </a:t>
            </a:r>
            <a:r>
              <a:rPr lang="en-US" u="sng" dirty="0" err="1"/>
              <a:t>i</a:t>
            </a:r>
            <a:r>
              <a:rPr lang="en-US" u="sng" dirty="0"/>
              <a:t> </a:t>
            </a:r>
            <a:r>
              <a:rPr lang="en-US" u="sng" dirty="0" err="1"/>
              <a:t>brzine</a:t>
            </a:r>
            <a:r>
              <a:rPr lang="en-US" u="sng" dirty="0"/>
              <a:t> </a:t>
            </a:r>
            <a:r>
              <a:rPr lang="en-US" u="sng" dirty="0" err="1"/>
              <a:t>hlađenja</a:t>
            </a:r>
            <a:r>
              <a:rPr lang="en-US" u="sng" dirty="0"/>
              <a:t>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en-US" u="sng" dirty="0" err="1"/>
              <a:t>strukturu</a:t>
            </a:r>
            <a:r>
              <a:rPr lang="en-US" u="sng" dirty="0"/>
              <a:t> </a:t>
            </a:r>
            <a:r>
              <a:rPr lang="en-US" u="sng" dirty="0" err="1"/>
              <a:t>livenih</a:t>
            </a:r>
            <a:r>
              <a:rPr lang="en-US" u="sng" dirty="0"/>
              <a:t> </a:t>
            </a:r>
            <a:r>
              <a:rPr lang="en-US" u="sng" dirty="0" err="1"/>
              <a:t>gvožđa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grafita</a:t>
            </a:r>
            <a:r>
              <a:rPr lang="en-US" dirty="0"/>
              <a:t>: C, Si, Ni, Cu, Al</a:t>
            </a:r>
          </a:p>
          <a:p>
            <a:pPr>
              <a:buFontTx/>
              <a:buChar char="-"/>
            </a:pP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pomažu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cementita</a:t>
            </a:r>
            <a:r>
              <a:rPr lang="en-US" dirty="0"/>
              <a:t>: </a:t>
            </a:r>
            <a:r>
              <a:rPr lang="en-US" dirty="0" err="1"/>
              <a:t>Mn</a:t>
            </a:r>
            <a:r>
              <a:rPr lang="en-US" dirty="0"/>
              <a:t>, S, Cr, W</a:t>
            </a:r>
          </a:p>
          <a:p>
            <a:pPr>
              <a:buFontTx/>
              <a:buChar char="-"/>
            </a:pP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hlađenja</a:t>
            </a:r>
            <a:r>
              <a:rPr lang="en-US" dirty="0"/>
              <a:t>: </a:t>
            </a:r>
            <a:r>
              <a:rPr lang="en-US" dirty="0" err="1"/>
              <a:t>najveća-perlit</a:t>
            </a:r>
            <a:r>
              <a:rPr lang="en-US" dirty="0"/>
              <a:t>/</a:t>
            </a:r>
            <a:r>
              <a:rPr lang="en-US" dirty="0" err="1"/>
              <a:t>martenzit</a:t>
            </a:r>
            <a:r>
              <a:rPr lang="en-US" dirty="0"/>
              <a:t>/</a:t>
            </a:r>
            <a:r>
              <a:rPr lang="en-US" dirty="0" err="1"/>
              <a:t>cementit</a:t>
            </a:r>
            <a:r>
              <a:rPr lang="en-US" dirty="0"/>
              <a:t> (</a:t>
            </a:r>
            <a:r>
              <a:rPr lang="en-US" dirty="0" err="1"/>
              <a:t>belo</a:t>
            </a:r>
            <a:r>
              <a:rPr lang="en-US" dirty="0"/>
              <a:t> </a:t>
            </a:r>
            <a:r>
              <a:rPr lang="en-US" dirty="0" err="1"/>
              <a:t>liv.gvožđe</a:t>
            </a:r>
            <a:r>
              <a:rPr lang="en-US" dirty="0"/>
              <a:t>); </a:t>
            </a:r>
            <a:r>
              <a:rPr lang="en-US" dirty="0" err="1"/>
              <a:t>srednja-perlit</a:t>
            </a:r>
            <a:r>
              <a:rPr lang="en-US" dirty="0"/>
              <a:t>/</a:t>
            </a:r>
            <a:r>
              <a:rPr lang="en-US" dirty="0" err="1"/>
              <a:t>grafit</a:t>
            </a:r>
            <a:r>
              <a:rPr lang="en-US" dirty="0"/>
              <a:t>; mala-</a:t>
            </a:r>
            <a:r>
              <a:rPr lang="en-US" dirty="0" err="1"/>
              <a:t>ferit</a:t>
            </a:r>
            <a:r>
              <a:rPr lang="en-US" dirty="0"/>
              <a:t>/</a:t>
            </a:r>
            <a:r>
              <a:rPr lang="en-US" dirty="0" err="1"/>
              <a:t>grafit</a:t>
            </a:r>
            <a:r>
              <a:rPr lang="en-US" dirty="0"/>
              <a:t> (</a:t>
            </a:r>
            <a:r>
              <a:rPr lang="en-US" dirty="0" err="1"/>
              <a:t>siva</a:t>
            </a:r>
            <a:r>
              <a:rPr lang="en-US" dirty="0"/>
              <a:t> </a:t>
            </a:r>
            <a:r>
              <a:rPr lang="en-US" dirty="0" err="1"/>
              <a:t>livena</a:t>
            </a:r>
            <a:r>
              <a:rPr lang="en-US" dirty="0"/>
              <a:t> </a:t>
            </a:r>
            <a:r>
              <a:rPr lang="en-US" dirty="0" err="1"/>
              <a:t>gvožđa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poprečnog</a:t>
            </a:r>
            <a:r>
              <a:rPr lang="en-US" dirty="0"/>
              <a:t> </a:t>
            </a:r>
            <a:r>
              <a:rPr lang="en-US" dirty="0" err="1"/>
              <a:t>preseka</a:t>
            </a:r>
            <a:r>
              <a:rPr lang="en-US" dirty="0"/>
              <a:t>: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veći</a:t>
            </a:r>
            <a:r>
              <a:rPr lang="en-US" dirty="0"/>
              <a:t>, </a:t>
            </a:r>
            <a:r>
              <a:rPr lang="en-US" dirty="0" err="1"/>
              <a:t>brzina</a:t>
            </a:r>
            <a:r>
              <a:rPr lang="en-US" dirty="0"/>
              <a:t> </a:t>
            </a:r>
            <a:r>
              <a:rPr lang="en-US" dirty="0" err="1"/>
              <a:t>hlađenja</a:t>
            </a:r>
            <a:r>
              <a:rPr lang="en-US" dirty="0"/>
              <a:t> je </a:t>
            </a:r>
            <a:r>
              <a:rPr lang="en-US" dirty="0" err="1"/>
              <a:t>manja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Sumpor</a:t>
            </a:r>
            <a:r>
              <a:rPr lang="en-US" dirty="0"/>
              <a:t>: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pora</a:t>
            </a:r>
            <a:r>
              <a:rPr lang="en-US" dirty="0"/>
              <a:t>, </a:t>
            </a:r>
            <a:r>
              <a:rPr lang="en-US" dirty="0" err="1"/>
              <a:t>sulfidni</a:t>
            </a:r>
            <a:r>
              <a:rPr lang="en-US" dirty="0"/>
              <a:t> </a:t>
            </a:r>
            <a:r>
              <a:rPr lang="en-US" dirty="0" err="1"/>
              <a:t>eutektikum</a:t>
            </a:r>
            <a:r>
              <a:rPr lang="en-US" dirty="0"/>
              <a:t> </a:t>
            </a:r>
            <a:r>
              <a:rPr lang="en-US" dirty="0" err="1"/>
              <a:t>FeS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granicama</a:t>
            </a:r>
            <a:r>
              <a:rPr lang="en-US" dirty="0"/>
              <a:t> </a:t>
            </a:r>
            <a:r>
              <a:rPr lang="en-US" dirty="0" err="1"/>
              <a:t>zrna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meh.osobine</a:t>
            </a:r>
            <a:r>
              <a:rPr lang="en-US" dirty="0"/>
              <a:t>, </a:t>
            </a:r>
            <a:r>
              <a:rPr lang="en-US" dirty="0" err="1"/>
              <a:t>Mn</a:t>
            </a:r>
            <a:r>
              <a:rPr lang="en-US" dirty="0"/>
              <a:t> </a:t>
            </a:r>
            <a:r>
              <a:rPr lang="en-US" dirty="0" err="1"/>
              <a:t>izaziva</a:t>
            </a:r>
            <a:r>
              <a:rPr lang="en-US" dirty="0"/>
              <a:t>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MnS</a:t>
            </a:r>
            <a:r>
              <a:rPr lang="en-US" dirty="0"/>
              <a:t> </a:t>
            </a:r>
            <a:r>
              <a:rPr lang="en-US" dirty="0" err="1"/>
              <a:t>nemetalnih</a:t>
            </a:r>
            <a:r>
              <a:rPr lang="en-US" dirty="0"/>
              <a:t> </a:t>
            </a:r>
            <a:r>
              <a:rPr lang="en-US" dirty="0" err="1"/>
              <a:t>uključaka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Fosfor</a:t>
            </a:r>
            <a:r>
              <a:rPr lang="en-US" dirty="0"/>
              <a:t>: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livkost</a:t>
            </a:r>
            <a:r>
              <a:rPr lang="en-US" dirty="0"/>
              <a:t>, u </a:t>
            </a:r>
            <a:r>
              <a:rPr lang="en-US" dirty="0" err="1"/>
              <a:t>većim</a:t>
            </a:r>
            <a:r>
              <a:rPr lang="en-US" dirty="0"/>
              <a:t> % se </a:t>
            </a:r>
            <a:r>
              <a:rPr lang="en-US" dirty="0" err="1"/>
              <a:t>stvara</a:t>
            </a:r>
            <a:r>
              <a:rPr lang="en-US" dirty="0"/>
              <a:t> </a:t>
            </a:r>
            <a:r>
              <a:rPr lang="en-US" dirty="0" err="1"/>
              <a:t>eutektikum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gramicama</a:t>
            </a:r>
            <a:r>
              <a:rPr lang="en-US" dirty="0"/>
              <a:t> </a:t>
            </a:r>
            <a:r>
              <a:rPr lang="en-US" dirty="0" err="1"/>
              <a:t>zrna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smanjuje</a:t>
            </a:r>
            <a:r>
              <a:rPr lang="en-US" dirty="0"/>
              <a:t> </a:t>
            </a:r>
            <a:r>
              <a:rPr lang="en-US" dirty="0" err="1"/>
              <a:t>meh.osob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1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4773" t="17708" r="30673" b="14583"/>
          <a:stretch/>
        </p:blipFill>
        <p:spPr>
          <a:xfrm>
            <a:off x="1524000" y="58119"/>
            <a:ext cx="6172200" cy="679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525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sr-Latn-CS" u="sng" dirty="0"/>
              <a:t>Problemi</a:t>
            </a:r>
            <a:r>
              <a:rPr lang="en-US" u="sng" dirty="0"/>
              <a:t> </a:t>
            </a:r>
            <a:r>
              <a:rPr lang="en-US" u="sng" dirty="0" err="1"/>
              <a:t>zavarivanja</a:t>
            </a:r>
            <a:r>
              <a:rPr lang="en-US" u="sng" dirty="0"/>
              <a:t> </a:t>
            </a:r>
            <a:r>
              <a:rPr lang="en-US" u="sng" dirty="0" err="1"/>
              <a:t>livenih</a:t>
            </a:r>
            <a:r>
              <a:rPr lang="en-US" u="sng" dirty="0"/>
              <a:t> </a:t>
            </a:r>
            <a:r>
              <a:rPr lang="en-US" u="sng" dirty="0" err="1"/>
              <a:t>gvožđa</a:t>
            </a:r>
            <a:r>
              <a:rPr lang="sr-Latn-CS" dirty="0"/>
              <a:t>:</a:t>
            </a:r>
          </a:p>
          <a:p>
            <a:pPr>
              <a:buNone/>
            </a:pPr>
            <a:endParaRPr lang="sr-Latn-CS" dirty="0"/>
          </a:p>
          <a:p>
            <a:pPr marL="514350" indent="-514350">
              <a:buAutoNum type="arabicParenR"/>
            </a:pPr>
            <a:r>
              <a:rPr lang="sr-Latn-CS" dirty="0"/>
              <a:t>Pri velikim brzinama </a:t>
            </a:r>
            <a:r>
              <a:rPr lang="en-US" dirty="0" err="1"/>
              <a:t>hlađenja</a:t>
            </a:r>
            <a:r>
              <a:rPr lang="en-US" dirty="0"/>
              <a:t> </a:t>
            </a:r>
            <a:r>
              <a:rPr lang="sr-Latn-CS" dirty="0"/>
              <a:t>se stvara beli liv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martenzit</a:t>
            </a:r>
            <a:r>
              <a:rPr lang="sr-Latn-CS" dirty="0"/>
              <a:t> u šavu i ZUT-u. Beli liv ima nisku </a:t>
            </a:r>
            <a:r>
              <a:rPr lang="sr-Latn-CS" dirty="0" err="1"/>
              <a:t>duktilnost</a:t>
            </a:r>
            <a:r>
              <a:rPr lang="en-US" dirty="0"/>
              <a:t>,</a:t>
            </a:r>
            <a:r>
              <a:rPr lang="sr-Latn-CS" dirty="0"/>
              <a:t> veliku tvrdoću i obrađuje se uz visoke troškove.</a:t>
            </a:r>
          </a:p>
          <a:p>
            <a:pPr marL="514350" indent="-514350">
              <a:buAutoNum type="arabicParenR"/>
            </a:pPr>
            <a:r>
              <a:rPr lang="sr-Latn-CS" dirty="0"/>
              <a:t>Unutrašnji naponi izazivaju prsline u šavu i ZUT-u, zbog niske duktilnosti livenih gvožđa.</a:t>
            </a:r>
          </a:p>
          <a:p>
            <a:pPr marL="514350" indent="-514350">
              <a:buAutoNum type="arabicParenR"/>
            </a:pPr>
            <a:r>
              <a:rPr lang="sr-Latn-CS" dirty="0"/>
              <a:t>Ako je rastop kratko u tečnom stanju, može doći do zarobljavanja gasova (CO, SO</a:t>
            </a:r>
            <a:r>
              <a:rPr lang="sr-Latn-CS" baseline="-25000" dirty="0"/>
              <a:t>2</a:t>
            </a:r>
            <a:r>
              <a:rPr lang="sr-Latn-CS" dirty="0"/>
              <a:t>, H</a:t>
            </a:r>
            <a:r>
              <a:rPr lang="sr-Latn-CS" baseline="-25000" dirty="0"/>
              <a:t>2</a:t>
            </a:r>
            <a:r>
              <a:rPr lang="sr-Latn-CS" dirty="0"/>
              <a:t>) i obrazovanja šupljina/poroznosti.</a:t>
            </a:r>
          </a:p>
          <a:p>
            <a:pPr marL="514350" indent="-514350">
              <a:buAutoNum type="arabicParenR"/>
            </a:pPr>
            <a:r>
              <a:rPr lang="sr-Latn-CS" dirty="0"/>
              <a:t>*Zavarivanje moguće samo u horizontalnom položaju zbog gotovo trenutnog prelaska u tečno stanje – povezano sa visokom livkošću livenih gvožđa</a:t>
            </a:r>
            <a:r>
              <a:rPr lang="en-US" dirty="0"/>
              <a:t> (</a:t>
            </a:r>
            <a:r>
              <a:rPr lang="en-US" dirty="0" err="1"/>
              <a:t>zavisi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tehnologije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je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zavarivati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položajima</a:t>
            </a:r>
            <a:r>
              <a:rPr lang="en-US" dirty="0"/>
              <a:t>)</a:t>
            </a:r>
            <a:r>
              <a:rPr lang="sr-Latn-C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0076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err="1"/>
              <a:t>Postupci</a:t>
            </a:r>
            <a:r>
              <a:rPr lang="en-US" dirty="0"/>
              <a:t>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REL/E</a:t>
            </a:r>
          </a:p>
          <a:p>
            <a:pPr marL="514350" indent="-514350">
              <a:buAutoNum type="arabicPeriod"/>
            </a:pPr>
            <a:r>
              <a:rPr lang="en-US" dirty="0" err="1"/>
              <a:t>gasno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61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5668963"/>
          </a:xfrm>
        </p:spPr>
        <p:txBody>
          <a:bodyPr>
            <a:normAutofit/>
          </a:bodyPr>
          <a:lstStyle/>
          <a:p>
            <a:r>
              <a:rPr lang="en-US" u="sng" dirty="0" err="1"/>
              <a:t>Dodatni</a:t>
            </a:r>
            <a:r>
              <a:rPr lang="en-US" u="sng" dirty="0"/>
              <a:t> </a:t>
            </a:r>
            <a:r>
              <a:rPr lang="en-US" u="sng" dirty="0" err="1"/>
              <a:t>materijal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meh.osobine</a:t>
            </a:r>
            <a:r>
              <a:rPr lang="en-US" dirty="0"/>
              <a:t> od </a:t>
            </a:r>
            <a:r>
              <a:rPr lang="en-US" dirty="0" err="1"/>
              <a:t>osnovnog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Spoj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da je </a:t>
            </a:r>
            <a:r>
              <a:rPr lang="en-US" dirty="0" err="1"/>
              <a:t>jači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osn.materijalu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Elektrode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obložene</a:t>
            </a:r>
            <a:r>
              <a:rPr lang="en-US" dirty="0"/>
              <a:t> </a:t>
            </a:r>
            <a:r>
              <a:rPr lang="en-US" dirty="0" err="1"/>
              <a:t>grafitom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ferosilicijumom-stvaranje</a:t>
            </a:r>
            <a:r>
              <a:rPr lang="en-US" dirty="0"/>
              <a:t> </a:t>
            </a:r>
            <a:r>
              <a:rPr lang="en-US" dirty="0" err="1"/>
              <a:t>grafita</a:t>
            </a:r>
            <a:r>
              <a:rPr lang="en-US" dirty="0"/>
              <a:t> a ne </a:t>
            </a:r>
            <a:r>
              <a:rPr lang="en-US" dirty="0" err="1"/>
              <a:t>cementita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tanja</a:t>
            </a:r>
            <a:r>
              <a:rPr lang="en-US" dirty="0"/>
              <a:t> </a:t>
            </a:r>
            <a:r>
              <a:rPr lang="en-US" dirty="0" err="1"/>
              <a:t>elektroda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manjeg</a:t>
            </a:r>
            <a:r>
              <a:rPr lang="en-US" dirty="0"/>
              <a:t> </a:t>
            </a:r>
            <a:r>
              <a:rPr lang="en-US" dirty="0" err="1"/>
              <a:t>unosa</a:t>
            </a:r>
            <a:r>
              <a:rPr lang="en-US" dirty="0"/>
              <a:t> </a:t>
            </a:r>
            <a:r>
              <a:rPr lang="en-US" dirty="0" err="1"/>
              <a:t>toplote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67000" y="228600"/>
            <a:ext cx="358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REL/E</a:t>
            </a:r>
          </a:p>
        </p:txBody>
      </p:sp>
    </p:spTree>
    <p:extLst>
      <p:ext uri="{BB962C8B-B14F-4D97-AF65-F5344CB8AC3E}">
        <p14:creationId xmlns:p14="http://schemas.microsoft.com/office/powerpoint/2010/main" val="6609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US" u="sng" dirty="0"/>
              <a:t>Mere </a:t>
            </a:r>
            <a:r>
              <a:rPr lang="en-US" u="sng" dirty="0" err="1"/>
              <a:t>predostrožnosti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Isključivo</a:t>
            </a:r>
            <a:r>
              <a:rPr lang="en-US" dirty="0"/>
              <a:t> u </a:t>
            </a:r>
            <a:r>
              <a:rPr lang="en-US" dirty="0" err="1"/>
              <a:t>horizontalnom</a:t>
            </a:r>
            <a:r>
              <a:rPr lang="en-US" dirty="0"/>
              <a:t> </a:t>
            </a:r>
            <a:r>
              <a:rPr lang="en-US" dirty="0" err="1"/>
              <a:t>položaju</a:t>
            </a:r>
            <a:r>
              <a:rPr lang="en-US" dirty="0"/>
              <a:t> (PA)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tečljivosti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Predgrevanje</a:t>
            </a:r>
            <a:r>
              <a:rPr lang="en-US" dirty="0"/>
              <a:t> 600-800</a:t>
            </a:r>
            <a:r>
              <a:rPr lang="en-US" baseline="30000" dirty="0"/>
              <a:t>o</a:t>
            </a:r>
            <a:r>
              <a:rPr lang="en-US" dirty="0"/>
              <a:t>C</a:t>
            </a:r>
          </a:p>
          <a:p>
            <a:pPr>
              <a:buFontTx/>
              <a:buChar char="-"/>
            </a:pP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oblaganje</a:t>
            </a:r>
            <a:r>
              <a:rPr lang="en-US" dirty="0"/>
              <a:t> </a:t>
            </a:r>
            <a:r>
              <a:rPr lang="en-US" dirty="0" err="1"/>
              <a:t>izolacionim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 (u </a:t>
            </a:r>
            <a:r>
              <a:rPr lang="en-US" dirty="0" err="1"/>
              <a:t>pesku</a:t>
            </a:r>
            <a:r>
              <a:rPr lang="en-US" dirty="0"/>
              <a:t>, </a:t>
            </a:r>
            <a:r>
              <a:rPr lang="en-US" dirty="0" err="1"/>
              <a:t>pepelu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zagrejanoj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ugašenoj</a:t>
            </a:r>
            <a:r>
              <a:rPr lang="en-US" dirty="0"/>
              <a:t> </a:t>
            </a:r>
            <a:r>
              <a:rPr lang="en-US" dirty="0" err="1"/>
              <a:t>peći</a:t>
            </a:r>
            <a:r>
              <a:rPr lang="en-US" dirty="0"/>
              <a:t>)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smanjenja</a:t>
            </a:r>
            <a:r>
              <a:rPr lang="en-US" dirty="0"/>
              <a:t> </a:t>
            </a:r>
            <a:r>
              <a:rPr lang="en-US" dirty="0" err="1"/>
              <a:t>brzine</a:t>
            </a:r>
            <a:r>
              <a:rPr lang="en-US" dirty="0"/>
              <a:t> </a:t>
            </a:r>
            <a:r>
              <a:rPr lang="en-US" dirty="0" err="1"/>
              <a:t>hlađenja</a:t>
            </a:r>
            <a:r>
              <a:rPr lang="en-US" dirty="0"/>
              <a:t> – </a:t>
            </a:r>
            <a:r>
              <a:rPr lang="en-US" dirty="0" err="1"/>
              <a:t>stvaranje</a:t>
            </a:r>
            <a:r>
              <a:rPr lang="en-US" dirty="0"/>
              <a:t> </a:t>
            </a:r>
            <a:r>
              <a:rPr lang="en-US" dirty="0" err="1"/>
              <a:t>grafita</a:t>
            </a:r>
            <a:r>
              <a:rPr lang="en-US" dirty="0"/>
              <a:t> a ne </a:t>
            </a:r>
            <a:r>
              <a:rPr lang="en-US" dirty="0" err="1"/>
              <a:t>cementita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greške</a:t>
            </a:r>
            <a:r>
              <a:rPr lang="en-US" dirty="0"/>
              <a:t> (</a:t>
            </a:r>
            <a:r>
              <a:rPr lang="en-US" dirty="0" err="1"/>
              <a:t>prsline</a:t>
            </a:r>
            <a:r>
              <a:rPr lang="en-US" dirty="0"/>
              <a:t>)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obrušene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rupe</a:t>
            </a:r>
            <a:r>
              <a:rPr lang="en-US" dirty="0"/>
              <a:t> </a:t>
            </a:r>
            <a:r>
              <a:rPr lang="en-US" dirty="0" err="1"/>
              <a:t>popunjene</a:t>
            </a:r>
            <a:r>
              <a:rPr lang="en-US" dirty="0"/>
              <a:t>, </a:t>
            </a:r>
            <a:r>
              <a:rPr lang="en-US" dirty="0" err="1"/>
              <a:t>najbolje</a:t>
            </a:r>
            <a:r>
              <a:rPr lang="en-US" dirty="0"/>
              <a:t> </a:t>
            </a:r>
            <a:r>
              <a:rPr lang="en-US" dirty="0" err="1"/>
              <a:t>elektrodama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nikla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31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2559</TotalTime>
  <Words>728</Words>
  <Application>Microsoft Office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Tehnologija spajanja savremenih materijala </vt:lpstr>
      <vt:lpstr>Zavarljivost livenih gvožđa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Sebastian Baloš</cp:lastModifiedBy>
  <cp:revision>149</cp:revision>
  <dcterms:created xsi:type="dcterms:W3CDTF">2015-08-03T17:45:04Z</dcterms:created>
  <dcterms:modified xsi:type="dcterms:W3CDTF">2016-12-12T12:47:09Z</dcterms:modified>
</cp:coreProperties>
</file>